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641" r:id="rId3"/>
    <p:sldId id="642" r:id="rId4"/>
    <p:sldId id="645" r:id="rId5"/>
    <p:sldId id="643" r:id="rId6"/>
    <p:sldId id="651" r:id="rId7"/>
    <p:sldId id="646" r:id="rId8"/>
    <p:sldId id="649" r:id="rId9"/>
    <p:sldId id="650" r:id="rId10"/>
    <p:sldId id="644" r:id="rId11"/>
    <p:sldId id="612" r:id="rId12"/>
    <p:sldId id="565" r:id="rId13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CCFFFF"/>
    <a:srgbClr val="006666"/>
    <a:srgbClr val="009900"/>
    <a:srgbClr val="FFCC99"/>
    <a:srgbClr val="800080"/>
    <a:srgbClr val="0066FF"/>
    <a:srgbClr val="FFFF00"/>
    <a:srgbClr val="C000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9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Подать заявление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для заключения договора дополнительного накопительного пенсионного страхования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Определить тариф по договору дополнительного накопительного пенсионного страхования, но не белее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13 процентов от суммы выплат, начисленных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в пользу работающего гражданина и срок получения пенсии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Заключить договор дополнительного накопительного пенсионного страхования  с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Уведомить работодателя о том, что заключен договор дополнительного накопительного пенсионного страхования  </a:t>
          </a:r>
          <a:r>
            <a:rPr lang="ru-RU" sz="1400" i="1" dirty="0" smtClean="0">
              <a:solidFill>
                <a:schemeClr val="accent4">
                  <a:lumMod val="50000"/>
                </a:schemeClr>
              </a:solidFill>
            </a:rPr>
            <a:t>  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6C495-AD32-4C4F-8326-E6D929B79172}" type="presOf" srcId="{DDAD53AA-AAF7-4275-A192-A18614ADC8C9}" destId="{1D14304C-89E5-40EB-B7EF-FE9CB7EB46C6}" srcOrd="0" destOrd="0" presId="urn:microsoft.com/office/officeart/2005/8/layout/chevron2"/>
    <dgm:cxn modelId="{3F8D7CDF-587A-4A76-AAC1-E6E8F5EAA366}" type="presOf" srcId="{D26FECA9-5722-4011-82FF-60B4BFC7590E}" destId="{2C1785E9-B500-47B7-A0BB-36FB89FBFAE6}" srcOrd="0" destOrd="0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3A3BF1CC-F4E7-4233-A930-867F9A985980}" type="presOf" srcId="{BB39744E-DBA0-4296-AC7F-6060B986A8DD}" destId="{12AECCE6-C313-4BDD-B252-76524F3C6A72}" srcOrd="0" destOrd="0" presId="urn:microsoft.com/office/officeart/2005/8/layout/chevron2"/>
    <dgm:cxn modelId="{A2AA70D3-11B4-4CA1-9D07-CAA13D2657AB}" type="presOf" srcId="{E81047C6-0C14-4F49-89C3-6F5084F5B382}" destId="{A667163F-DD89-42E6-8C6F-4DC4113DFBFD}" srcOrd="0" destOrd="0" presId="urn:microsoft.com/office/officeart/2005/8/layout/chevron2"/>
    <dgm:cxn modelId="{827C6168-805A-4693-AB15-514992D612CC}" type="presOf" srcId="{83666935-DB3B-430A-A957-6C2F101DD282}" destId="{15EF83EA-AC54-4310-911C-845D7943E74E}" srcOrd="0" destOrd="0" presId="urn:microsoft.com/office/officeart/2005/8/layout/chevron2"/>
    <dgm:cxn modelId="{3EF7C6DF-688E-4CFF-8716-5478F058A2D3}" type="presOf" srcId="{8A3A8019-924E-4F77-B316-6637ED9B8141}" destId="{20E5969B-3E48-4C01-8D78-E5FC960E704E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6021B541-8E54-4BD5-8271-1D856901914D}" type="presOf" srcId="{58CCDBED-7F79-4DBB-AE9A-8E2BC8F40459}" destId="{6FDBA8E3-6E7A-48A6-A382-8274E500AE22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2EAAC625-E361-4969-A776-28DCF6771BF9}" type="presOf" srcId="{127B2F2B-8F5A-474D-929F-4967DEFB1785}" destId="{08376B24-6D9E-4281-9230-1E430E91BCB3}" srcOrd="0" destOrd="0" presId="urn:microsoft.com/office/officeart/2005/8/layout/chevron2"/>
    <dgm:cxn modelId="{6680603A-6B94-4BEC-913D-52785C7B177E}" type="presOf" srcId="{F6447A8C-665F-4B0F-823B-7550C697D589}" destId="{D0FC2967-D9A9-41C4-814A-0C1766835238}" srcOrd="0" destOrd="0" presId="urn:microsoft.com/office/officeart/2005/8/layout/chevron2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40E7C9DA-2B4F-4ABF-ACEB-058CC5682FBA}" type="presParOf" srcId="{6FDBA8E3-6E7A-48A6-A382-8274E500AE22}" destId="{1DAFCB30-32AA-4E0F-93F2-FDAFC2FDE957}" srcOrd="0" destOrd="0" presId="urn:microsoft.com/office/officeart/2005/8/layout/chevron2"/>
    <dgm:cxn modelId="{B93934B2-A442-4CA6-B3B7-6669CE2C1FCC}" type="presParOf" srcId="{1DAFCB30-32AA-4E0F-93F2-FDAFC2FDE957}" destId="{08376B24-6D9E-4281-9230-1E430E91BCB3}" srcOrd="0" destOrd="0" presId="urn:microsoft.com/office/officeart/2005/8/layout/chevron2"/>
    <dgm:cxn modelId="{C98B1515-AAA9-4A4B-9978-748F033B2102}" type="presParOf" srcId="{1DAFCB30-32AA-4E0F-93F2-FDAFC2FDE957}" destId="{1D14304C-89E5-40EB-B7EF-FE9CB7EB46C6}" srcOrd="1" destOrd="0" presId="urn:microsoft.com/office/officeart/2005/8/layout/chevron2"/>
    <dgm:cxn modelId="{0CAF1256-E2FD-4319-891C-E5778F423953}" type="presParOf" srcId="{6FDBA8E3-6E7A-48A6-A382-8274E500AE22}" destId="{E8568182-04C6-497C-87CE-F7613F0700D7}" srcOrd="1" destOrd="0" presId="urn:microsoft.com/office/officeart/2005/8/layout/chevron2"/>
    <dgm:cxn modelId="{18BFE8A8-A044-4686-A8BE-B53BC2A7E1B3}" type="presParOf" srcId="{6FDBA8E3-6E7A-48A6-A382-8274E500AE22}" destId="{46FBDE3E-C346-4C45-82BF-56FE440CB82E}" srcOrd="2" destOrd="0" presId="urn:microsoft.com/office/officeart/2005/8/layout/chevron2"/>
    <dgm:cxn modelId="{D729EEF6-4711-4DE1-BC44-472394095ED2}" type="presParOf" srcId="{46FBDE3E-C346-4C45-82BF-56FE440CB82E}" destId="{20E5969B-3E48-4C01-8D78-E5FC960E704E}" srcOrd="0" destOrd="0" presId="urn:microsoft.com/office/officeart/2005/8/layout/chevron2"/>
    <dgm:cxn modelId="{9A450369-50E2-4832-81A4-C13D0625DBFF}" type="presParOf" srcId="{46FBDE3E-C346-4C45-82BF-56FE440CB82E}" destId="{D0FC2967-D9A9-41C4-814A-0C1766835238}" srcOrd="1" destOrd="0" presId="urn:microsoft.com/office/officeart/2005/8/layout/chevron2"/>
    <dgm:cxn modelId="{D3F18406-8CCB-4A2B-BFB3-69DD535B9EA1}" type="presParOf" srcId="{6FDBA8E3-6E7A-48A6-A382-8274E500AE22}" destId="{B7D38CE8-7E24-442B-BD50-E3D6FFE55AC2}" srcOrd="3" destOrd="0" presId="urn:microsoft.com/office/officeart/2005/8/layout/chevron2"/>
    <dgm:cxn modelId="{03EAEB65-1577-40F7-8537-B15339DB3BC3}" type="presParOf" srcId="{6FDBA8E3-6E7A-48A6-A382-8274E500AE22}" destId="{48EF65F7-F91A-4CE7-A7CA-688977907487}" srcOrd="4" destOrd="0" presId="urn:microsoft.com/office/officeart/2005/8/layout/chevron2"/>
    <dgm:cxn modelId="{F5DD4235-E1D2-40A2-968C-F36F2678BB9B}" type="presParOf" srcId="{48EF65F7-F91A-4CE7-A7CA-688977907487}" destId="{15EF83EA-AC54-4310-911C-845D7943E74E}" srcOrd="0" destOrd="0" presId="urn:microsoft.com/office/officeart/2005/8/layout/chevron2"/>
    <dgm:cxn modelId="{4E24804C-9DF3-46F9-B265-7B21C6D65F1E}" type="presParOf" srcId="{48EF65F7-F91A-4CE7-A7CA-688977907487}" destId="{2C1785E9-B500-47B7-A0BB-36FB89FBFAE6}" srcOrd="1" destOrd="0" presId="urn:microsoft.com/office/officeart/2005/8/layout/chevron2"/>
    <dgm:cxn modelId="{54AC6C34-BB5F-448C-BFFC-190ADDDF4797}" type="presParOf" srcId="{6FDBA8E3-6E7A-48A6-A382-8274E500AE22}" destId="{721AB101-1D7C-4445-8E82-AED84BB142A5}" srcOrd="5" destOrd="0" presId="urn:microsoft.com/office/officeart/2005/8/layout/chevron2"/>
    <dgm:cxn modelId="{781AC18E-DB2B-499C-BE1E-19534289AEDF}" type="presParOf" srcId="{6FDBA8E3-6E7A-48A6-A382-8274E500AE22}" destId="{23096B54-4BA4-4C96-B2EB-2C54F2CFC162}" srcOrd="6" destOrd="0" presId="urn:microsoft.com/office/officeart/2005/8/layout/chevron2"/>
    <dgm:cxn modelId="{5CC43512-B616-448F-9653-0B16D2120106}" type="presParOf" srcId="{23096B54-4BA4-4C96-B2EB-2C54F2CFC162}" destId="{A667163F-DD89-42E6-8C6F-4DC4113DFBFD}" srcOrd="0" destOrd="0" presId="urn:microsoft.com/office/officeart/2005/8/layout/chevron2"/>
    <dgm:cxn modelId="{1F8737D2-7819-4CF9-8B08-E744CF43916C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Перечислять страховые взносы в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за  работника, изъявившего желание участвовать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в системе добровольного накопительного страхования»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Предоставлять в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ежемесячно реестры участников, начисленных сумм выплат и платежей  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Не позднее 5 рабочих дней уведомить РСУП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о расторжении трудового договора, гражданско-правового договора с работником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Вести учет начисленных и перечисленных страховых взносов в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076C2-0A7B-463A-94D6-DB8DEE63ED8C}" type="presOf" srcId="{8A3A8019-924E-4F77-B316-6637ED9B8141}" destId="{20E5969B-3E48-4C01-8D78-E5FC960E704E}" srcOrd="0" destOrd="0" presId="urn:microsoft.com/office/officeart/2005/8/layout/chevron2"/>
    <dgm:cxn modelId="{B53EBBE7-22AC-496E-8B92-381AB99ED2BF}" type="presOf" srcId="{D26FECA9-5722-4011-82FF-60B4BFC7590E}" destId="{2C1785E9-B500-47B7-A0BB-36FB89FBFAE6}" srcOrd="0" destOrd="0" presId="urn:microsoft.com/office/officeart/2005/8/layout/chevron2"/>
    <dgm:cxn modelId="{C72FADE9-FE99-4037-91D2-A3788BFCF152}" type="presOf" srcId="{BB39744E-DBA0-4296-AC7F-6060B986A8DD}" destId="{12AECCE6-C313-4BDD-B252-76524F3C6A72}" srcOrd="0" destOrd="0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F9A3EC32-EE43-49C7-AEA9-86C1B718DF13}" type="presOf" srcId="{E3D9BF23-6680-48CC-8E8F-8EF4DE39082C}" destId="{2C1785E9-B500-47B7-A0BB-36FB89FBFAE6}" srcOrd="0" destOrd="1" presId="urn:microsoft.com/office/officeart/2005/8/layout/chevron2"/>
    <dgm:cxn modelId="{7C9168D1-6A1D-4560-AAE6-D98CFDAAFCD0}" type="presOf" srcId="{58CCDBED-7F79-4DBB-AE9A-8E2BC8F40459}" destId="{6FDBA8E3-6E7A-48A6-A382-8274E500AE22}" srcOrd="0" destOrd="0" presId="urn:microsoft.com/office/officeart/2005/8/layout/chevron2"/>
    <dgm:cxn modelId="{8C42C761-5322-4B49-9F6E-3B3F01570024}" type="presOf" srcId="{DDAD53AA-AAF7-4275-A192-A18614ADC8C9}" destId="{1D14304C-89E5-40EB-B7EF-FE9CB7EB46C6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0C4DB9CF-9C8F-4944-971F-4A2F5015DBA5}" type="presOf" srcId="{127B2F2B-8F5A-474D-929F-4967DEFB1785}" destId="{08376B24-6D9E-4281-9230-1E430E91BCB3}" srcOrd="0" destOrd="0" presId="urn:microsoft.com/office/officeart/2005/8/layout/chevron2"/>
    <dgm:cxn modelId="{BF43DA93-D2A2-4F1E-84A7-D95203768BDC}" type="presOf" srcId="{F6447A8C-665F-4B0F-823B-7550C697D589}" destId="{D0FC2967-D9A9-41C4-814A-0C1766835238}" srcOrd="0" destOrd="0" presId="urn:microsoft.com/office/officeart/2005/8/layout/chevron2"/>
    <dgm:cxn modelId="{B7EDCBC4-849E-44DF-B7D9-B2F75038A402}" type="presOf" srcId="{83666935-DB3B-430A-A957-6C2F101DD282}" destId="{15EF83EA-AC54-4310-911C-845D7943E74E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FBFDD006-2C65-427A-855D-25AFFCAF49CC}" type="presOf" srcId="{E81047C6-0C14-4F49-89C3-6F5084F5B382}" destId="{A667163F-DD89-42E6-8C6F-4DC4113DFBFD}" srcOrd="0" destOrd="0" presId="urn:microsoft.com/office/officeart/2005/8/layout/chevron2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C75CB1F5-D7C8-41D9-BC95-E82D8C9CEBC9}" type="presParOf" srcId="{6FDBA8E3-6E7A-48A6-A382-8274E500AE22}" destId="{1DAFCB30-32AA-4E0F-93F2-FDAFC2FDE957}" srcOrd="0" destOrd="0" presId="urn:microsoft.com/office/officeart/2005/8/layout/chevron2"/>
    <dgm:cxn modelId="{49E32BC4-65F7-4C3E-AA75-FE5F1E66EAD5}" type="presParOf" srcId="{1DAFCB30-32AA-4E0F-93F2-FDAFC2FDE957}" destId="{08376B24-6D9E-4281-9230-1E430E91BCB3}" srcOrd="0" destOrd="0" presId="urn:microsoft.com/office/officeart/2005/8/layout/chevron2"/>
    <dgm:cxn modelId="{D71F76EF-7AE1-4C1C-8382-A199A78ED683}" type="presParOf" srcId="{1DAFCB30-32AA-4E0F-93F2-FDAFC2FDE957}" destId="{1D14304C-89E5-40EB-B7EF-FE9CB7EB46C6}" srcOrd="1" destOrd="0" presId="urn:microsoft.com/office/officeart/2005/8/layout/chevron2"/>
    <dgm:cxn modelId="{D923E4F0-3A8D-4FEE-8487-C967CF51282E}" type="presParOf" srcId="{6FDBA8E3-6E7A-48A6-A382-8274E500AE22}" destId="{E8568182-04C6-497C-87CE-F7613F0700D7}" srcOrd="1" destOrd="0" presId="urn:microsoft.com/office/officeart/2005/8/layout/chevron2"/>
    <dgm:cxn modelId="{B9CB8AE9-A8B7-4F19-8479-97814076EFBE}" type="presParOf" srcId="{6FDBA8E3-6E7A-48A6-A382-8274E500AE22}" destId="{46FBDE3E-C346-4C45-82BF-56FE440CB82E}" srcOrd="2" destOrd="0" presId="urn:microsoft.com/office/officeart/2005/8/layout/chevron2"/>
    <dgm:cxn modelId="{596216E1-DC6A-478A-B820-2C07462BE296}" type="presParOf" srcId="{46FBDE3E-C346-4C45-82BF-56FE440CB82E}" destId="{20E5969B-3E48-4C01-8D78-E5FC960E704E}" srcOrd="0" destOrd="0" presId="urn:microsoft.com/office/officeart/2005/8/layout/chevron2"/>
    <dgm:cxn modelId="{4B9EB206-6F8C-46A3-BE5D-51D045CCDE2B}" type="presParOf" srcId="{46FBDE3E-C346-4C45-82BF-56FE440CB82E}" destId="{D0FC2967-D9A9-41C4-814A-0C1766835238}" srcOrd="1" destOrd="0" presId="urn:microsoft.com/office/officeart/2005/8/layout/chevron2"/>
    <dgm:cxn modelId="{9E0CA58F-928D-4923-A404-85EC8C9418D8}" type="presParOf" srcId="{6FDBA8E3-6E7A-48A6-A382-8274E500AE22}" destId="{B7D38CE8-7E24-442B-BD50-E3D6FFE55AC2}" srcOrd="3" destOrd="0" presId="urn:microsoft.com/office/officeart/2005/8/layout/chevron2"/>
    <dgm:cxn modelId="{D10D398C-F21F-4F7D-9BD7-8AA0039105E4}" type="presParOf" srcId="{6FDBA8E3-6E7A-48A6-A382-8274E500AE22}" destId="{48EF65F7-F91A-4CE7-A7CA-688977907487}" srcOrd="4" destOrd="0" presId="urn:microsoft.com/office/officeart/2005/8/layout/chevron2"/>
    <dgm:cxn modelId="{77C20937-1D24-4C82-B466-96D2F476EE67}" type="presParOf" srcId="{48EF65F7-F91A-4CE7-A7CA-688977907487}" destId="{15EF83EA-AC54-4310-911C-845D7943E74E}" srcOrd="0" destOrd="0" presId="urn:microsoft.com/office/officeart/2005/8/layout/chevron2"/>
    <dgm:cxn modelId="{9220FE19-3916-4AFA-BBAC-C4401A5F9B90}" type="presParOf" srcId="{48EF65F7-F91A-4CE7-A7CA-688977907487}" destId="{2C1785E9-B500-47B7-A0BB-36FB89FBFAE6}" srcOrd="1" destOrd="0" presId="urn:microsoft.com/office/officeart/2005/8/layout/chevron2"/>
    <dgm:cxn modelId="{631320F7-63ED-41DE-BA57-EB7282B4AF2D}" type="presParOf" srcId="{6FDBA8E3-6E7A-48A6-A382-8274E500AE22}" destId="{721AB101-1D7C-4445-8E82-AED84BB142A5}" srcOrd="5" destOrd="0" presId="urn:microsoft.com/office/officeart/2005/8/layout/chevron2"/>
    <dgm:cxn modelId="{21A2EE96-DC65-4CA5-826D-FFDA5D96739B}" type="presParOf" srcId="{6FDBA8E3-6E7A-48A6-A382-8274E500AE22}" destId="{23096B54-4BA4-4C96-B2EB-2C54F2CFC162}" srcOrd="6" destOrd="0" presId="urn:microsoft.com/office/officeart/2005/8/layout/chevron2"/>
    <dgm:cxn modelId="{DDB22126-1E78-41A1-B9BC-1E2FA32BEBE4}" type="presParOf" srcId="{23096B54-4BA4-4C96-B2EB-2C54F2CFC162}" destId="{A667163F-DD89-42E6-8C6F-4DC4113DFBFD}" srcOrd="0" destOrd="0" presId="urn:microsoft.com/office/officeart/2005/8/layout/chevron2"/>
    <dgm:cxn modelId="{C364A563-D179-4A8A-AC57-389BE6AFA776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Заключить договор, выдать работающему гражданину страховое свидетельство, открыть именной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лицевой счет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Собирать, вести учет  и капитализировать поступающие страховые взносы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Ежемесячно предоставлять в Фонд социальной защиты населения  реестры участников, начисленных сумм выплат и платежей 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Осуществлять выплату дополнительной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накопительной пенсии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3872F-CF0A-4E44-A8CA-7925E81CBCD1}" type="presOf" srcId="{E81047C6-0C14-4F49-89C3-6F5084F5B382}" destId="{A667163F-DD89-42E6-8C6F-4DC4113DFBFD}" srcOrd="0" destOrd="0" presId="urn:microsoft.com/office/officeart/2005/8/layout/chevron2"/>
    <dgm:cxn modelId="{E28CDAD5-37EF-442F-BDC7-BF25D3DBE968}" type="presOf" srcId="{BB39744E-DBA0-4296-AC7F-6060B986A8DD}" destId="{12AECCE6-C313-4BDD-B252-76524F3C6A72}" srcOrd="0" destOrd="0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22286E44-DF13-4D41-BCD9-DA376BC2F610}" type="presOf" srcId="{E3D9BF23-6680-48CC-8E8F-8EF4DE39082C}" destId="{2C1785E9-B500-47B7-A0BB-36FB89FBFAE6}" srcOrd="0" destOrd="1" presId="urn:microsoft.com/office/officeart/2005/8/layout/chevron2"/>
    <dgm:cxn modelId="{43D4434A-F66F-4775-9497-C60FC56D7CFB}" type="presOf" srcId="{83666935-DB3B-430A-A957-6C2F101DD282}" destId="{15EF83EA-AC54-4310-911C-845D7943E74E}" srcOrd="0" destOrd="0" presId="urn:microsoft.com/office/officeart/2005/8/layout/chevron2"/>
    <dgm:cxn modelId="{692635EF-B7B0-4542-A70D-A4DB2ED8B0E1}" type="presOf" srcId="{F6447A8C-665F-4B0F-823B-7550C697D589}" destId="{D0FC2967-D9A9-41C4-814A-0C1766835238}" srcOrd="0" destOrd="0" presId="urn:microsoft.com/office/officeart/2005/8/layout/chevron2"/>
    <dgm:cxn modelId="{2EF7D12D-3E28-430B-87D8-1311BC793743}" type="presOf" srcId="{58CCDBED-7F79-4DBB-AE9A-8E2BC8F40459}" destId="{6FDBA8E3-6E7A-48A6-A382-8274E500AE22}" srcOrd="0" destOrd="0" presId="urn:microsoft.com/office/officeart/2005/8/layout/chevron2"/>
    <dgm:cxn modelId="{D8FDA762-132C-4F3F-865A-99F830473A75}" type="presOf" srcId="{DDAD53AA-AAF7-4275-A192-A18614ADC8C9}" destId="{1D14304C-89E5-40EB-B7EF-FE9CB7EB46C6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B4921985-0FFD-424F-BECD-83AE18BBC062}" type="presOf" srcId="{8A3A8019-924E-4F77-B316-6637ED9B8141}" destId="{20E5969B-3E48-4C01-8D78-E5FC960E704E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766C313D-A514-41CC-A0AA-B233BD96825D}" type="presOf" srcId="{127B2F2B-8F5A-474D-929F-4967DEFB1785}" destId="{08376B24-6D9E-4281-9230-1E430E91BCB3}" srcOrd="0" destOrd="0" presId="urn:microsoft.com/office/officeart/2005/8/layout/chevron2"/>
    <dgm:cxn modelId="{E803713F-F2A6-4336-9400-3B638777C326}" type="presOf" srcId="{D26FECA9-5722-4011-82FF-60B4BFC7590E}" destId="{2C1785E9-B500-47B7-A0BB-36FB89FBFAE6}" srcOrd="0" destOrd="0" presId="urn:microsoft.com/office/officeart/2005/8/layout/chevron2"/>
    <dgm:cxn modelId="{EE8F1A03-00A2-4CB7-9F74-3C2E870727F3}" type="presParOf" srcId="{6FDBA8E3-6E7A-48A6-A382-8274E500AE22}" destId="{1DAFCB30-32AA-4E0F-93F2-FDAFC2FDE957}" srcOrd="0" destOrd="0" presId="urn:microsoft.com/office/officeart/2005/8/layout/chevron2"/>
    <dgm:cxn modelId="{80AD7A48-A381-4E2A-936E-F247357FEE57}" type="presParOf" srcId="{1DAFCB30-32AA-4E0F-93F2-FDAFC2FDE957}" destId="{08376B24-6D9E-4281-9230-1E430E91BCB3}" srcOrd="0" destOrd="0" presId="urn:microsoft.com/office/officeart/2005/8/layout/chevron2"/>
    <dgm:cxn modelId="{75BFEC76-AD17-4DAB-9753-1B838D88215B}" type="presParOf" srcId="{1DAFCB30-32AA-4E0F-93F2-FDAFC2FDE957}" destId="{1D14304C-89E5-40EB-B7EF-FE9CB7EB46C6}" srcOrd="1" destOrd="0" presId="urn:microsoft.com/office/officeart/2005/8/layout/chevron2"/>
    <dgm:cxn modelId="{3B5FB601-2A06-4682-95CB-38E4773456AA}" type="presParOf" srcId="{6FDBA8E3-6E7A-48A6-A382-8274E500AE22}" destId="{E8568182-04C6-497C-87CE-F7613F0700D7}" srcOrd="1" destOrd="0" presId="urn:microsoft.com/office/officeart/2005/8/layout/chevron2"/>
    <dgm:cxn modelId="{4997F2AA-4CF9-4187-9861-653817AA6B40}" type="presParOf" srcId="{6FDBA8E3-6E7A-48A6-A382-8274E500AE22}" destId="{46FBDE3E-C346-4C45-82BF-56FE440CB82E}" srcOrd="2" destOrd="0" presId="urn:microsoft.com/office/officeart/2005/8/layout/chevron2"/>
    <dgm:cxn modelId="{A4B68893-4031-4A9E-A2EC-F334CDB0167F}" type="presParOf" srcId="{46FBDE3E-C346-4C45-82BF-56FE440CB82E}" destId="{20E5969B-3E48-4C01-8D78-E5FC960E704E}" srcOrd="0" destOrd="0" presId="urn:microsoft.com/office/officeart/2005/8/layout/chevron2"/>
    <dgm:cxn modelId="{2F3A90D5-7FFE-48B4-A585-8E72977D118B}" type="presParOf" srcId="{46FBDE3E-C346-4C45-82BF-56FE440CB82E}" destId="{D0FC2967-D9A9-41C4-814A-0C1766835238}" srcOrd="1" destOrd="0" presId="urn:microsoft.com/office/officeart/2005/8/layout/chevron2"/>
    <dgm:cxn modelId="{697B44A9-92D1-48F6-985C-C5F020127A8C}" type="presParOf" srcId="{6FDBA8E3-6E7A-48A6-A382-8274E500AE22}" destId="{B7D38CE8-7E24-442B-BD50-E3D6FFE55AC2}" srcOrd="3" destOrd="0" presId="urn:microsoft.com/office/officeart/2005/8/layout/chevron2"/>
    <dgm:cxn modelId="{6C0BD3A7-474B-4F07-B810-8FD946E851E8}" type="presParOf" srcId="{6FDBA8E3-6E7A-48A6-A382-8274E500AE22}" destId="{48EF65F7-F91A-4CE7-A7CA-688977907487}" srcOrd="4" destOrd="0" presId="urn:microsoft.com/office/officeart/2005/8/layout/chevron2"/>
    <dgm:cxn modelId="{926C6202-5567-4094-AB04-6AE5EB455233}" type="presParOf" srcId="{48EF65F7-F91A-4CE7-A7CA-688977907487}" destId="{15EF83EA-AC54-4310-911C-845D7943E74E}" srcOrd="0" destOrd="0" presId="urn:microsoft.com/office/officeart/2005/8/layout/chevron2"/>
    <dgm:cxn modelId="{E43380E5-550D-49F9-9DD4-D27918D83930}" type="presParOf" srcId="{48EF65F7-F91A-4CE7-A7CA-688977907487}" destId="{2C1785E9-B500-47B7-A0BB-36FB89FBFAE6}" srcOrd="1" destOrd="0" presId="urn:microsoft.com/office/officeart/2005/8/layout/chevron2"/>
    <dgm:cxn modelId="{0DF38BB9-B8E8-4AF2-9AE3-F9BA5627EF81}" type="presParOf" srcId="{6FDBA8E3-6E7A-48A6-A382-8274E500AE22}" destId="{721AB101-1D7C-4445-8E82-AED84BB142A5}" srcOrd="5" destOrd="0" presId="urn:microsoft.com/office/officeart/2005/8/layout/chevron2"/>
    <dgm:cxn modelId="{40F69402-C6B5-4B20-96DA-FBAA9484A27E}" type="presParOf" srcId="{6FDBA8E3-6E7A-48A6-A382-8274E500AE22}" destId="{23096B54-4BA4-4C96-B2EB-2C54F2CFC162}" srcOrd="6" destOrd="0" presId="urn:microsoft.com/office/officeart/2005/8/layout/chevron2"/>
    <dgm:cxn modelId="{480655BD-29F0-456A-AB2E-51ED13E789D5}" type="presParOf" srcId="{23096B54-4BA4-4C96-B2EB-2C54F2CFC162}" destId="{A667163F-DD89-42E6-8C6F-4DC4113DFBFD}" srcOrd="0" destOrd="0" presId="urn:microsoft.com/office/officeart/2005/8/layout/chevron2"/>
    <dgm:cxn modelId="{DCD113C8-3F98-4C57-9851-7998DE6E94B3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187308" y="250336"/>
          <a:ext cx="1248722" cy="874106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5400000">
        <a:off x="-187308" y="250336"/>
        <a:ext cx="1248722" cy="874106"/>
      </dsp:txXfrm>
    </dsp:sp>
    <dsp:sp modelId="{1D14304C-89E5-40EB-B7EF-FE9CB7EB46C6}">
      <dsp:nvSpPr>
        <dsp:cNvPr id="0" name=""/>
        <dsp:cNvSpPr/>
      </dsp:nvSpPr>
      <dsp:spPr>
        <a:xfrm rot="5400000">
          <a:off x="3789265" y="-2879174"/>
          <a:ext cx="1144446" cy="697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Подать заявление РУСП «</a:t>
          </a:r>
          <a:r>
            <a:rPr lang="ru-RU" sz="1800" i="1" kern="1200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» для заключения договора дополнительного накопительного пенсионного страхования</a:t>
          </a: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3789265" y="-2879174"/>
        <a:ext cx="1144446" cy="6974765"/>
      </dsp:txXfrm>
    </dsp:sp>
    <dsp:sp modelId="{20E5969B-3E48-4C01-8D78-E5FC960E704E}">
      <dsp:nvSpPr>
        <dsp:cNvPr id="0" name=""/>
        <dsp:cNvSpPr/>
      </dsp:nvSpPr>
      <dsp:spPr>
        <a:xfrm rot="5400000">
          <a:off x="-187308" y="1533232"/>
          <a:ext cx="1248722" cy="874106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5400000">
        <a:off x="-187308" y="1533232"/>
        <a:ext cx="1248722" cy="874106"/>
      </dsp:txXfrm>
    </dsp:sp>
    <dsp:sp modelId="{D0FC2967-D9A9-41C4-814A-0C1766835238}">
      <dsp:nvSpPr>
        <dsp:cNvPr id="0" name=""/>
        <dsp:cNvSpPr/>
      </dsp:nvSpPr>
      <dsp:spPr>
        <a:xfrm rot="5400000">
          <a:off x="3780763" y="-1579420"/>
          <a:ext cx="1161450" cy="697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Определить тариф по договору дополнительного накопительного пенсионного страхования, но не белее </a:t>
          </a:r>
          <a:b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13 процентов от суммы выплат, начисленных </a:t>
          </a:r>
          <a:b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в пользу работающего гражданина и срок получения пенсии</a:t>
          </a: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3780763" y="-1579420"/>
        <a:ext cx="1161450" cy="6974765"/>
      </dsp:txXfrm>
    </dsp:sp>
    <dsp:sp modelId="{15EF83EA-AC54-4310-911C-845D7943E74E}">
      <dsp:nvSpPr>
        <dsp:cNvPr id="0" name=""/>
        <dsp:cNvSpPr/>
      </dsp:nvSpPr>
      <dsp:spPr>
        <a:xfrm rot="5400000">
          <a:off x="-187308" y="2796256"/>
          <a:ext cx="1248722" cy="874106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5400000">
        <a:off x="-187308" y="2796256"/>
        <a:ext cx="1248722" cy="874106"/>
      </dsp:txXfrm>
    </dsp:sp>
    <dsp:sp modelId="{2C1785E9-B500-47B7-A0BB-36FB89FBFAE6}">
      <dsp:nvSpPr>
        <dsp:cNvPr id="0" name=""/>
        <dsp:cNvSpPr/>
      </dsp:nvSpPr>
      <dsp:spPr>
        <a:xfrm rot="5400000">
          <a:off x="3758004" y="-256907"/>
          <a:ext cx="1206969" cy="697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Заключить договор дополнительного накопительного пенсионного страхования  с РУСП «</a:t>
          </a:r>
          <a:r>
            <a:rPr lang="ru-RU" sz="1800" i="1" kern="1200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» </a:t>
          </a: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5400000">
        <a:off x="3758004" y="-256907"/>
        <a:ext cx="1206969" cy="6974765"/>
      </dsp:txXfrm>
    </dsp:sp>
    <dsp:sp modelId="{A667163F-DD89-42E6-8C6F-4DC4113DFBFD}">
      <dsp:nvSpPr>
        <dsp:cNvPr id="0" name=""/>
        <dsp:cNvSpPr/>
      </dsp:nvSpPr>
      <dsp:spPr>
        <a:xfrm rot="5400000">
          <a:off x="-187308" y="4087508"/>
          <a:ext cx="1248722" cy="874106"/>
        </a:xfrm>
        <a:prstGeom prst="chevron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5400000">
        <a:off x="-187308" y="4087508"/>
        <a:ext cx="1248722" cy="874106"/>
      </dsp:txXfrm>
    </dsp:sp>
    <dsp:sp modelId="{12AECCE6-C313-4BDD-B252-76524F3C6A72}">
      <dsp:nvSpPr>
        <dsp:cNvPr id="0" name=""/>
        <dsp:cNvSpPr/>
      </dsp:nvSpPr>
      <dsp:spPr>
        <a:xfrm rot="5400000">
          <a:off x="3789265" y="1034343"/>
          <a:ext cx="1144446" cy="697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accent4">
                  <a:lumMod val="50000"/>
                </a:schemeClr>
              </a:solidFill>
            </a:rPr>
            <a:t>Уведомить работодателя о том, что заключен договор дополнительного накопительного пенсионного страхования  </a:t>
          </a:r>
          <a:r>
            <a:rPr lang="ru-RU" sz="1400" i="1" kern="1200" dirty="0" smtClean="0">
              <a:solidFill>
                <a:schemeClr val="accent4">
                  <a:lumMod val="50000"/>
                </a:schemeClr>
              </a:solidFill>
            </a:rPr>
            <a:t>  </a:t>
          </a:r>
          <a:endParaRPr lang="ru-RU" sz="1400" kern="1200" dirty="0"/>
        </a:p>
      </dsp:txBody>
      <dsp:txXfrm rot="5400000">
        <a:off x="3789265" y="1034343"/>
        <a:ext cx="1144446" cy="69747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8E8A-3CF5-41AF-8F99-B25A88181C6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6C827-2833-4912-B62E-AEB70EBF1D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410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554BD-A0B9-409E-A2FC-E8057D503B7B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116BB-BC87-4BB5-A6C2-4175CEA414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3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34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1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1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DBB33-AE23-4B25-9D54-65477CF84B1C}" type="datetimeFigureOut">
              <a:rPr lang="ru-RU" smtClean="0"/>
              <a:pPr/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FCF85C-1432-4C70-8ECA-114D822F71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23423"/>
          <a:stretch/>
        </p:blipFill>
        <p:spPr>
          <a:xfrm>
            <a:off x="-1" y="1240"/>
            <a:ext cx="9144001" cy="685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092" y="225522"/>
            <a:ext cx="773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Фонд социальной защиты населения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Министерства труда и социальной защиты Республики Беларусь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000620"/>
            <a:ext cx="5430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D2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ЗАСЕДАНИЕ ПРАВЛЕНИЯ</a:t>
            </a:r>
            <a:endParaRPr lang="ru-RU" sz="3200" b="1" dirty="0">
              <a:solidFill>
                <a:srgbClr val="9D25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504111"/>
            <a:ext cx="6156177" cy="1764000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Основополагающие нормы Указа Президента Республики Беларусь от 27 сентября 2021 г. № 367 «О добровольном страховании дополнительной накопительной пенсии», расширяющие возможности для повышения материального обеспечения граждан в старости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5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49969" y="1218375"/>
            <a:ext cx="2220645" cy="96359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>
            <a:off x="192640" y="1201950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6" name="TextBox 6"/>
          <p:cNvSpPr txBox="1"/>
          <p:nvPr/>
        </p:nvSpPr>
        <p:spPr>
          <a:xfrm>
            <a:off x="229067" y="1443692"/>
            <a:ext cx="155893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ru-RU" sz="1700" spc="50" dirty="0" smtClean="0">
                <a:solidFill>
                  <a:srgbClr val="FFFFFF"/>
                </a:solidFill>
                <a:latin typeface="Noto Serif Bold"/>
              </a:rPr>
              <a:t>Работодатель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23962" y="4029200"/>
            <a:ext cx="207265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Фонд</a:t>
            </a:r>
            <a:r>
              <a:rPr lang="en-US" spc="5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социальной</a:t>
            </a:r>
            <a:r>
              <a:rPr lang="en-US" spc="5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защиты</a:t>
            </a:r>
            <a:r>
              <a:rPr lang="en-US" spc="5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населения</a:t>
            </a:r>
            <a:endParaRPr lang="en-US" spc="53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57853" y="1256367"/>
            <a:ext cx="148275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6"/>
              </a:lnSpc>
            </a:pPr>
            <a:r>
              <a:rPr lang="en-US" sz="1900" spc="57">
                <a:solidFill>
                  <a:srgbClr val="FFFFFF"/>
                </a:solidFill>
                <a:latin typeface="Noto Serif Bold"/>
              </a:rPr>
              <a:t>РУСП «Стравита»</a:t>
            </a:r>
          </a:p>
        </p:txBody>
      </p:sp>
      <p:sp>
        <p:nvSpPr>
          <p:cNvPr id="9" name="AutoShape 9"/>
          <p:cNvSpPr/>
          <p:nvPr/>
        </p:nvSpPr>
        <p:spPr>
          <a:xfrm>
            <a:off x="7068508" y="1201950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10" name="TextBox 10"/>
          <p:cNvSpPr txBox="1"/>
          <p:nvPr/>
        </p:nvSpPr>
        <p:spPr>
          <a:xfrm>
            <a:off x="7104935" y="1294467"/>
            <a:ext cx="15589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700" spc="50">
                <a:solidFill>
                  <a:srgbClr val="FFFFFF"/>
                </a:solidFill>
                <a:latin typeface="Noto Serif Bold"/>
              </a:rPr>
              <a:t>РУСП «Стравита»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66009" y="2222934"/>
            <a:ext cx="2249101" cy="505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>
                <a:solidFill>
                  <a:srgbClr val="03989E"/>
                </a:solidFill>
                <a:latin typeface="Open Sans Light Bold"/>
              </a:rPr>
              <a:t>Реестры  лиц, за которых уплачены страховые взносы 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2640" y="2052022"/>
            <a:ext cx="1843737" cy="171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1600" b="1" dirty="0">
                <a:solidFill>
                  <a:srgbClr val="03989E"/>
                </a:solidFill>
                <a:latin typeface="Open Sans Light Bold"/>
              </a:rPr>
              <a:t>Отчет 4 -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Фонд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92640" y="3879975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17" name="TextBox 17"/>
          <p:cNvSpPr txBox="1"/>
          <p:nvPr/>
        </p:nvSpPr>
        <p:spPr>
          <a:xfrm>
            <a:off x="254466" y="4126652"/>
            <a:ext cx="155893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ru-RU" sz="1700" spc="50" dirty="0" smtClean="0">
                <a:solidFill>
                  <a:srgbClr val="FFFFFF"/>
                </a:solidFill>
                <a:latin typeface="Noto Serif Bold"/>
              </a:rPr>
              <a:t>Работодатель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7068508" y="3855302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22" name="TextBox 22"/>
          <p:cNvSpPr txBox="1"/>
          <p:nvPr/>
        </p:nvSpPr>
        <p:spPr>
          <a:xfrm>
            <a:off x="7152190" y="3934334"/>
            <a:ext cx="15589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700" spc="50" dirty="0">
                <a:solidFill>
                  <a:srgbClr val="FFFFFF"/>
                </a:solidFill>
                <a:latin typeface="Noto Serif Bold"/>
              </a:rPr>
              <a:t>РУСП </a:t>
            </a:r>
            <a:r>
              <a:rPr lang="en-US" sz="1700" spc="50" dirty="0" smtClean="0">
                <a:solidFill>
                  <a:srgbClr val="FFFFFF"/>
                </a:solidFill>
                <a:latin typeface="Noto Serif Bold"/>
              </a:rPr>
              <a:t>«</a:t>
            </a:r>
            <a:r>
              <a:rPr lang="ru-RU" sz="1700" spc="50" dirty="0" err="1" smtClean="0">
                <a:solidFill>
                  <a:srgbClr val="FFFFFF"/>
                </a:solidFill>
                <a:latin typeface="Noto Serif Bold"/>
              </a:rPr>
              <a:t>Стравита</a:t>
            </a:r>
            <a:r>
              <a:rPr lang="en-US" sz="1700" spc="50" dirty="0" smtClean="0">
                <a:solidFill>
                  <a:srgbClr val="FFFFFF"/>
                </a:solidFill>
                <a:latin typeface="Noto Serif Bold"/>
              </a:rPr>
              <a:t>»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28" name="AutoShape 28"/>
          <p:cNvSpPr/>
          <p:nvPr/>
        </p:nvSpPr>
        <p:spPr>
          <a:xfrm>
            <a:off x="3228447" y="5364123"/>
            <a:ext cx="2447762" cy="80327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29" name="TextBox 29"/>
          <p:cNvSpPr txBox="1"/>
          <p:nvPr/>
        </p:nvSpPr>
        <p:spPr>
          <a:xfrm>
            <a:off x="3657194" y="5373374"/>
            <a:ext cx="15589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ru-RU" sz="1700" spc="50" dirty="0" smtClean="0">
                <a:solidFill>
                  <a:srgbClr val="FFFFFF"/>
                </a:solidFill>
                <a:latin typeface="Noto Serif Bold"/>
              </a:rPr>
              <a:t>Работающие граждане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92640" y="4887630"/>
            <a:ext cx="1743298" cy="3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Понижающий размер взносов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063423" y="6275971"/>
            <a:ext cx="472963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Финансовое участие</a:t>
            </a: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государства </a:t>
            </a:r>
          </a:p>
          <a:p>
            <a:pPr algn="ctr">
              <a:lnSpc>
                <a:spcPts val="1333"/>
              </a:lnSpc>
            </a:pP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в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формировании дополнительной </a:t>
            </a:r>
            <a:br>
              <a:rPr lang="ru-RU" sz="1600" b="1" dirty="0" smtClean="0">
                <a:solidFill>
                  <a:srgbClr val="03989E"/>
                </a:solidFill>
                <a:latin typeface="Open Sans Light Bold"/>
              </a:rPr>
            </a:b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накопительной  пенсии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18256" y="4873237"/>
            <a:ext cx="270619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Подтверждение</a:t>
            </a: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права участия </a:t>
            </a:r>
            <a:r>
              <a:rPr lang="ru-RU" sz="1600" b="1" dirty="0">
                <a:solidFill>
                  <a:srgbClr val="03989E"/>
                </a:solidFill>
                <a:latin typeface="Open Sans Light Bold"/>
              </a:rPr>
              <a:t>граждан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/>
            </a:r>
            <a:br>
              <a:rPr lang="ru-RU" sz="1600" b="1" dirty="0" smtClean="0">
                <a:solidFill>
                  <a:srgbClr val="03989E"/>
                </a:solidFill>
                <a:latin typeface="Open Sans Light Bold"/>
              </a:rPr>
            </a:b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в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накопительной системе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64290" y="279400"/>
            <a:ext cx="7540158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3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Взаимодействие с Фондом социальной защиты населения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980222" y="1702172"/>
            <a:ext cx="1116000" cy="0"/>
          </a:xfrm>
          <a:prstGeom prst="straightConnector1">
            <a:avLst/>
          </a:prstGeom>
          <a:ln w="3492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652120" y="1700172"/>
            <a:ext cx="1224135" cy="0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980222" y="4527422"/>
            <a:ext cx="1224135" cy="0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760255" y="4493817"/>
            <a:ext cx="1116000" cy="0"/>
          </a:xfrm>
          <a:prstGeom prst="straightConnector1">
            <a:avLst/>
          </a:prstGeom>
          <a:ln w="3492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/>
          <p:cNvSpPr/>
          <p:nvPr/>
        </p:nvSpPr>
        <p:spPr>
          <a:xfrm>
            <a:off x="3283404" y="3860396"/>
            <a:ext cx="2256152" cy="96359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8" name="TextBox 7"/>
          <p:cNvSpPr txBox="1"/>
          <p:nvPr/>
        </p:nvSpPr>
        <p:spPr>
          <a:xfrm>
            <a:off x="3249970" y="1294467"/>
            <a:ext cx="222064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ru-RU" spc="53" dirty="0" smtClean="0">
                <a:solidFill>
                  <a:srgbClr val="FFFFFF"/>
                </a:solidFill>
                <a:latin typeface="Noto Serif Bold"/>
              </a:rPr>
              <a:t>Фонд социальной защиты населения</a:t>
            </a:r>
            <a:endParaRPr lang="en-US" spc="53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49" name="TextBox 7"/>
          <p:cNvSpPr txBox="1"/>
          <p:nvPr/>
        </p:nvSpPr>
        <p:spPr>
          <a:xfrm rot="10800000" flipV="1">
            <a:off x="3283406" y="4072887"/>
            <a:ext cx="225615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ru-RU" spc="53" dirty="0" smtClean="0">
                <a:solidFill>
                  <a:srgbClr val="FFFFFF"/>
                </a:solidFill>
                <a:latin typeface="Noto Serif Bold"/>
              </a:rPr>
              <a:t>Фонд социальной защиты населения</a:t>
            </a:r>
            <a:endParaRPr lang="en-US" spc="53" dirty="0">
              <a:solidFill>
                <a:srgbClr val="FFFFFF"/>
              </a:solidFill>
              <a:latin typeface="Noto Serif Bold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4496623" y="4778636"/>
            <a:ext cx="1" cy="556413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75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02" y="1241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Основные этапы дополнительного накопительного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пенсионного страхования </a:t>
            </a:r>
            <a:endParaRPr lang="be-BY" sz="20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340768"/>
            <a:ext cx="3960000" cy="2160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Работник заключает договор с РУСП «Стравита»</a:t>
            </a:r>
            <a:endParaRPr lang="ru-RU" sz="2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645024"/>
            <a:ext cx="3960000" cy="2160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Уплата работодателем страховых взносов за работника в РУСП «Стравита»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2160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Работник уведомляет работодателя</a:t>
            </a:r>
            <a:endParaRPr lang="ru-RU" sz="1400" i="1" dirty="0">
              <a:solidFill>
                <a:srgbClr val="0099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689" y="3645025"/>
            <a:ext cx="3960000" cy="215999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Снижение страхового взноса для уплаты обязательных страховых взносов в ФСЗН</a:t>
            </a:r>
          </a:p>
        </p:txBody>
      </p:sp>
    </p:spTree>
    <p:extLst>
      <p:ext uri="{BB962C8B-B14F-4D97-AF65-F5344CB8AC3E}">
        <p14:creationId xmlns:p14="http://schemas.microsoft.com/office/powerpoint/2010/main" xmlns="" val="6965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21039" y="1241"/>
            <a:ext cx="9144001" cy="1123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5635" y="446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Сайт Фонда социальной защиты населения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01257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http://ssf.gov.by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8" r="5056"/>
          <a:stretch/>
        </p:blipFill>
        <p:spPr bwMode="auto">
          <a:xfrm>
            <a:off x="171449" y="1220713"/>
            <a:ext cx="8801100" cy="487258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09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-11714" y="0"/>
            <a:ext cx="9120248" cy="148478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TextBox 5"/>
          <p:cNvSpPr txBox="1"/>
          <p:nvPr/>
        </p:nvSpPr>
        <p:spPr>
          <a:xfrm>
            <a:off x="146954" y="0"/>
            <a:ext cx="8997045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ru-RU" sz="3600" spc="129" dirty="0" smtClean="0">
                <a:solidFill>
                  <a:srgbClr val="FFFFF6"/>
                </a:solidFill>
                <a:latin typeface="Noto Serif Bold"/>
              </a:rPr>
              <a:t>Государственные пенсии</a:t>
            </a:r>
          </a:p>
          <a:p>
            <a:pPr algn="ctr">
              <a:lnSpc>
                <a:spcPts val="5174"/>
              </a:lnSpc>
            </a:pPr>
            <a:r>
              <a:rPr lang="ru-RU" sz="3600" spc="129" dirty="0" smtClean="0">
                <a:solidFill>
                  <a:srgbClr val="FFFFF6"/>
                </a:solidFill>
                <a:latin typeface="Noto Serif Bold"/>
              </a:rPr>
              <a:t> в Республике Беларусь</a:t>
            </a:r>
            <a:endParaRPr lang="en-US" sz="3600" spc="129" dirty="0">
              <a:solidFill>
                <a:srgbClr val="FFFFF6"/>
              </a:solidFill>
              <a:latin typeface="Noto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5576" y="2924946"/>
            <a:ext cx="2736304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ru-RU" sz="2600" b="1" spc="12" dirty="0" smtClean="0">
                <a:solidFill>
                  <a:srgbClr val="03989E"/>
                </a:solidFill>
                <a:latin typeface="Noto Serif"/>
              </a:rPr>
              <a:t>ТРУДОВЫЕ</a:t>
            </a:r>
            <a:endParaRPr lang="en-US" sz="2600" b="1" spc="12" dirty="0">
              <a:solidFill>
                <a:srgbClr val="03989E"/>
              </a:solidFill>
              <a:latin typeface="Noto Seri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824969" y="3054152"/>
            <a:ext cx="2519837" cy="249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ru-RU" sz="2600" b="1" spc="12" dirty="0" smtClean="0">
                <a:solidFill>
                  <a:srgbClr val="03989E"/>
                </a:solidFill>
                <a:latin typeface="Noto Serif"/>
              </a:rPr>
              <a:t>СОЦИАЛЬНЫЕ</a:t>
            </a:r>
            <a:endParaRPr lang="en-US" sz="2600" b="1" spc="12" dirty="0">
              <a:solidFill>
                <a:srgbClr val="03989E"/>
              </a:solidFill>
              <a:latin typeface="Noto Serif"/>
            </a:endParaRPr>
          </a:p>
        </p:txBody>
      </p:sp>
      <p:sp>
        <p:nvSpPr>
          <p:cNvPr id="19" name="AutoShape 4"/>
          <p:cNvSpPr/>
          <p:nvPr/>
        </p:nvSpPr>
        <p:spPr>
          <a:xfrm>
            <a:off x="-3659" y="3573016"/>
            <a:ext cx="9155714" cy="1224136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0" name="TextBox 5"/>
          <p:cNvSpPr txBox="1"/>
          <p:nvPr/>
        </p:nvSpPr>
        <p:spPr>
          <a:xfrm>
            <a:off x="146953" y="3573016"/>
            <a:ext cx="8961581" cy="12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ru-RU" sz="3600" spc="129" dirty="0" smtClean="0">
                <a:solidFill>
                  <a:srgbClr val="FFFFF6"/>
                </a:solidFill>
                <a:latin typeface="Noto Serif Bold"/>
              </a:rPr>
              <a:t>Накопительные пенсии в Республике Беларусь с участием государства</a:t>
            </a:r>
            <a:endParaRPr lang="en-US" sz="3600" spc="129" dirty="0">
              <a:solidFill>
                <a:srgbClr val="FFFFF6"/>
              </a:solidFill>
              <a:latin typeface="Noto Serif Bold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611560" y="5877272"/>
            <a:ext cx="7632848" cy="69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endParaRPr lang="ru-RU" sz="2200" b="1" spc="12" dirty="0" smtClean="0">
              <a:solidFill>
                <a:srgbClr val="03989E"/>
              </a:solidFill>
              <a:latin typeface="Noto Serif"/>
            </a:endParaRPr>
          </a:p>
          <a:p>
            <a:pPr algn="ctr">
              <a:lnSpc>
                <a:spcPts val="1785"/>
              </a:lnSpc>
            </a:pPr>
            <a:endParaRPr lang="ru-RU" sz="2400" b="1" spc="12" dirty="0">
              <a:solidFill>
                <a:srgbClr val="03989E"/>
              </a:solidFill>
              <a:latin typeface="Noto Serif"/>
            </a:endParaRPr>
          </a:p>
          <a:p>
            <a:pPr algn="ctr">
              <a:lnSpc>
                <a:spcPts val="1785"/>
              </a:lnSpc>
            </a:pPr>
            <a:r>
              <a:rPr lang="ru-RU" sz="2400" b="1" spc="12" dirty="0" smtClean="0">
                <a:solidFill>
                  <a:srgbClr val="03989E"/>
                </a:solidFill>
                <a:latin typeface="Noto Serif"/>
              </a:rPr>
              <a:t>ДОПОЛНИТЕЛЬНАЯ НАКОПИТЕЛЬНАЯ ПЕНСИЯ</a:t>
            </a:r>
            <a:endParaRPr lang="en-US" sz="2400" b="1" spc="12" dirty="0">
              <a:solidFill>
                <a:srgbClr val="03989E"/>
              </a:solidFill>
              <a:latin typeface="Noto Serif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38460" y="1576764"/>
            <a:ext cx="773299" cy="1152128"/>
          </a:xfrm>
          <a:prstGeom prst="down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698237" y="1576764"/>
            <a:ext cx="773299" cy="1152128"/>
          </a:xfrm>
          <a:prstGeom prst="down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762696" y="5013176"/>
            <a:ext cx="773299" cy="1152128"/>
          </a:xfrm>
          <a:prstGeom prst="downArrow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16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97948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8100000">
            <a:off x="1511691" y="4609904"/>
            <a:ext cx="1388628" cy="134655"/>
            <a:chOff x="0" y="0"/>
            <a:chExt cx="6133167" cy="43307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6134438" cy="436880"/>
            </a:xfrm>
            <a:custGeom>
              <a:avLst/>
              <a:gdLst/>
              <a:ahLst/>
              <a:cxnLst/>
              <a:rect l="l" t="t" r="r" b="b"/>
              <a:pathLst>
                <a:path w="6134438" h="436880">
                  <a:moveTo>
                    <a:pt x="6115388" y="190500"/>
                  </a:moveTo>
                  <a:lnTo>
                    <a:pt x="5853767" y="13970"/>
                  </a:lnTo>
                  <a:cubicBezTo>
                    <a:pt x="5835988" y="2540"/>
                    <a:pt x="5813127" y="6350"/>
                    <a:pt x="5800427" y="24130"/>
                  </a:cubicBezTo>
                  <a:cubicBezTo>
                    <a:pt x="5787727" y="41910"/>
                    <a:pt x="5792808" y="64770"/>
                    <a:pt x="5810588" y="77470"/>
                  </a:cubicBezTo>
                  <a:lnTo>
                    <a:pt x="59667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5973147" y="257810"/>
                  </a:lnTo>
                  <a:lnTo>
                    <a:pt x="5811858" y="367030"/>
                  </a:lnTo>
                  <a:cubicBezTo>
                    <a:pt x="5794077" y="378460"/>
                    <a:pt x="5790267" y="402590"/>
                    <a:pt x="5801697" y="420370"/>
                  </a:cubicBezTo>
                  <a:cubicBezTo>
                    <a:pt x="5809317" y="431800"/>
                    <a:pt x="5820747" y="436880"/>
                    <a:pt x="5833447" y="436880"/>
                  </a:cubicBezTo>
                  <a:cubicBezTo>
                    <a:pt x="5841067" y="436880"/>
                    <a:pt x="5848688" y="434340"/>
                    <a:pt x="5855038" y="430530"/>
                  </a:cubicBezTo>
                  <a:lnTo>
                    <a:pt x="6117927" y="254000"/>
                  </a:lnTo>
                  <a:cubicBezTo>
                    <a:pt x="6128088" y="246380"/>
                    <a:pt x="6134438" y="234950"/>
                    <a:pt x="6134438" y="222250"/>
                  </a:cubicBezTo>
                  <a:cubicBezTo>
                    <a:pt x="6134438" y="209550"/>
                    <a:pt x="6126817" y="196850"/>
                    <a:pt x="6115388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953538" y="2810152"/>
            <a:ext cx="1955755" cy="1316818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Бюджет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ф</a:t>
            </a:r>
            <a:r>
              <a:rPr lang="ru-RU" sz="2400" dirty="0" smtClean="0">
                <a:solidFill>
                  <a:schemeClr val="bg1"/>
                </a:solidFill>
              </a:rPr>
              <a:t>онда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9629" y="1785842"/>
            <a:ext cx="1780995" cy="574965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работник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9628" y="5047656"/>
            <a:ext cx="1780995" cy="469576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работодатель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 l="242" r="242"/>
          <a:stretch>
            <a:fillRect/>
          </a:stretch>
        </p:blipFill>
        <p:spPr>
          <a:xfrm>
            <a:off x="4109900" y="912276"/>
            <a:ext cx="4926596" cy="53970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1651705">
            <a:off x="1929522" y="2237921"/>
            <a:ext cx="1001808" cy="24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9"/>
              </a:lnSpc>
              <a:spcBef>
                <a:spcPct val="0"/>
              </a:spcBef>
            </a:pPr>
            <a:r>
              <a:rPr lang="en-US" sz="1500" spc="7" dirty="0">
                <a:solidFill>
                  <a:srgbClr val="000000"/>
                </a:solidFill>
                <a:latin typeface="Noto Serif Bold"/>
              </a:rPr>
              <a:t>1%  </a:t>
            </a:r>
            <a:r>
              <a:rPr lang="en-US" sz="1500" spc="7" dirty="0" err="1" smtClean="0">
                <a:solidFill>
                  <a:srgbClr val="000000"/>
                </a:solidFill>
                <a:latin typeface="Noto Serif Bold"/>
              </a:rPr>
              <a:t>от</a:t>
            </a:r>
            <a:r>
              <a:rPr lang="ru-RU" sz="1500" spc="7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ru-RU" sz="1500" spc="7" dirty="0" smtClean="0">
                <a:solidFill>
                  <a:srgbClr val="000000"/>
                </a:solidFill>
                <a:latin typeface="Noto Serif Bold"/>
              </a:rPr>
              <a:t>ЗП</a:t>
            </a:r>
            <a:endParaRPr lang="en-US" sz="1500" spc="7" dirty="0">
              <a:solidFill>
                <a:srgbClr val="000000"/>
              </a:solidFill>
              <a:latin typeface="Noto Serif Bold"/>
            </a:endParaRPr>
          </a:p>
        </p:txBody>
      </p:sp>
      <p:sp>
        <p:nvSpPr>
          <p:cNvPr id="12" name="TextBox 12"/>
          <p:cNvSpPr txBox="1"/>
          <p:nvPr/>
        </p:nvSpPr>
        <p:spPr>
          <a:xfrm rot="-2700000">
            <a:off x="1712673" y="4723628"/>
            <a:ext cx="1258871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  <a:spcBef>
                <a:spcPct val="0"/>
              </a:spcBef>
            </a:pPr>
            <a:r>
              <a:rPr lang="en-US" sz="1400" spc="7" dirty="0">
                <a:solidFill>
                  <a:srgbClr val="000000"/>
                </a:solidFill>
                <a:latin typeface="Noto Serif Bold"/>
              </a:rPr>
              <a:t>28 % </a:t>
            </a:r>
            <a:r>
              <a:rPr lang="en-US" sz="1400" spc="7" dirty="0" err="1">
                <a:solidFill>
                  <a:srgbClr val="000000"/>
                </a:solidFill>
                <a:latin typeface="Noto Serif Bold"/>
              </a:rPr>
              <a:t>от</a:t>
            </a:r>
            <a:r>
              <a:rPr lang="en-US" sz="1400" spc="7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ru-RU" sz="1400" spc="7" dirty="0" smtClean="0">
                <a:solidFill>
                  <a:srgbClr val="000000"/>
                </a:solidFill>
                <a:latin typeface="Noto Serif Bold"/>
              </a:rPr>
              <a:t>ЗП</a:t>
            </a:r>
            <a:r>
              <a:rPr lang="en-US" sz="1400" spc="7" dirty="0" smtClean="0">
                <a:solidFill>
                  <a:srgbClr val="000000"/>
                </a:solidFill>
                <a:latin typeface="Noto Serif Bold"/>
              </a:rPr>
              <a:t> </a:t>
            </a:r>
            <a:endParaRPr lang="en-US" sz="1400" spc="7" dirty="0">
              <a:solidFill>
                <a:srgbClr val="000000"/>
              </a:solidFill>
              <a:latin typeface="Noto Ser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90328" y="1555010"/>
            <a:ext cx="1992089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endParaRPr/>
          </a:p>
        </p:txBody>
      </p:sp>
      <p:grpSp>
        <p:nvGrpSpPr>
          <p:cNvPr id="15" name="Group 15"/>
          <p:cNvGrpSpPr/>
          <p:nvPr/>
        </p:nvGrpSpPr>
        <p:grpSpPr>
          <a:xfrm rot="-9103153">
            <a:off x="1667121" y="2415524"/>
            <a:ext cx="1110395" cy="141488"/>
            <a:chOff x="0" y="0"/>
            <a:chExt cx="6133167" cy="433070"/>
          </a:xfrm>
        </p:grpSpPr>
        <p:sp>
          <p:nvSpPr>
            <p:cNvPr id="16" name="Freeform 16"/>
            <p:cNvSpPr/>
            <p:nvPr/>
          </p:nvSpPr>
          <p:spPr>
            <a:xfrm>
              <a:off x="0" y="-5080"/>
              <a:ext cx="6134438" cy="436880"/>
            </a:xfrm>
            <a:custGeom>
              <a:avLst/>
              <a:gdLst/>
              <a:ahLst/>
              <a:cxnLst/>
              <a:rect l="l" t="t" r="r" b="b"/>
              <a:pathLst>
                <a:path w="6134438" h="436880">
                  <a:moveTo>
                    <a:pt x="6115388" y="190500"/>
                  </a:moveTo>
                  <a:lnTo>
                    <a:pt x="5853767" y="13970"/>
                  </a:lnTo>
                  <a:cubicBezTo>
                    <a:pt x="5835988" y="2540"/>
                    <a:pt x="5813127" y="6350"/>
                    <a:pt x="5800427" y="24130"/>
                  </a:cubicBezTo>
                  <a:cubicBezTo>
                    <a:pt x="5787727" y="41910"/>
                    <a:pt x="5792808" y="64770"/>
                    <a:pt x="5810588" y="77470"/>
                  </a:cubicBezTo>
                  <a:lnTo>
                    <a:pt x="59667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5973147" y="257810"/>
                  </a:lnTo>
                  <a:lnTo>
                    <a:pt x="5811858" y="367030"/>
                  </a:lnTo>
                  <a:cubicBezTo>
                    <a:pt x="5794077" y="378460"/>
                    <a:pt x="5790267" y="402590"/>
                    <a:pt x="5801697" y="420370"/>
                  </a:cubicBezTo>
                  <a:cubicBezTo>
                    <a:pt x="5809317" y="431800"/>
                    <a:pt x="5820747" y="436880"/>
                    <a:pt x="5833447" y="436880"/>
                  </a:cubicBezTo>
                  <a:cubicBezTo>
                    <a:pt x="5841067" y="436880"/>
                    <a:pt x="5848688" y="434340"/>
                    <a:pt x="5855038" y="430530"/>
                  </a:cubicBezTo>
                  <a:lnTo>
                    <a:pt x="6117927" y="254000"/>
                  </a:lnTo>
                  <a:cubicBezTo>
                    <a:pt x="6128088" y="246380"/>
                    <a:pt x="6134438" y="234950"/>
                    <a:pt x="6134438" y="222250"/>
                  </a:cubicBezTo>
                  <a:cubicBezTo>
                    <a:pt x="6134438" y="209550"/>
                    <a:pt x="6126817" y="196850"/>
                    <a:pt x="6115388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170483" y="101823"/>
            <a:ext cx="880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реализуется право на трудовую пенсию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29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786359" y="1983884"/>
            <a:ext cx="1676307" cy="135976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 rot="1402502">
            <a:off x="1187158" y="2023879"/>
            <a:ext cx="2710427" cy="0"/>
          </a:xfrm>
          <a:prstGeom prst="line">
            <a:avLst/>
          </a:prstGeom>
          <a:ln w="47625" cap="rnd">
            <a:solidFill>
              <a:srgbClr val="03989E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4" name="AutoShape 4"/>
          <p:cNvSpPr/>
          <p:nvPr/>
        </p:nvSpPr>
        <p:spPr>
          <a:xfrm>
            <a:off x="192640" y="1201950"/>
            <a:ext cx="1780995" cy="53249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AutoShape 5"/>
          <p:cNvSpPr/>
          <p:nvPr/>
        </p:nvSpPr>
        <p:spPr>
          <a:xfrm>
            <a:off x="3791083" y="3670942"/>
            <a:ext cx="1676307" cy="1156381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6" name="AutoShape 6"/>
          <p:cNvSpPr/>
          <p:nvPr/>
        </p:nvSpPr>
        <p:spPr>
          <a:xfrm rot="2387673">
            <a:off x="1104697" y="2940567"/>
            <a:ext cx="3032964" cy="0"/>
          </a:xfrm>
          <a:prstGeom prst="line">
            <a:avLst/>
          </a:prstGeom>
          <a:ln w="47625" cap="rnd">
            <a:solidFill>
              <a:srgbClr val="03989E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rot="7337239">
            <a:off x="4346040" y="3165833"/>
            <a:ext cx="3873135" cy="0"/>
          </a:xfrm>
          <a:prstGeom prst="line">
            <a:avLst/>
          </a:prstGeom>
          <a:ln w="47625" cap="rnd">
            <a:solidFill>
              <a:srgbClr val="03989E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8" name="TextBox 8"/>
          <p:cNvSpPr txBox="1"/>
          <p:nvPr/>
        </p:nvSpPr>
        <p:spPr>
          <a:xfrm rot="-2700000">
            <a:off x="5504143" y="1928414"/>
            <a:ext cx="102498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  <a:spcBef>
                <a:spcPct val="0"/>
              </a:spcBef>
            </a:pPr>
            <a:r>
              <a:rPr lang="en-US" sz="1500" spc="7" dirty="0">
                <a:solidFill>
                  <a:srgbClr val="000000"/>
                </a:solidFill>
                <a:latin typeface="Noto Serif Bold"/>
              </a:rPr>
              <a:t>1%  </a:t>
            </a:r>
            <a:r>
              <a:rPr lang="ru-RU" sz="1500" spc="7" dirty="0" smtClean="0">
                <a:solidFill>
                  <a:srgbClr val="000000"/>
                </a:solidFill>
                <a:latin typeface="Noto Serif Bold"/>
              </a:rPr>
              <a:t>от</a:t>
            </a:r>
            <a:r>
              <a:rPr lang="en-US" sz="1500" spc="7" dirty="0" smtClean="0">
                <a:solidFill>
                  <a:srgbClr val="000000"/>
                </a:solidFill>
                <a:latin typeface="Noto Serif Bold"/>
              </a:rPr>
              <a:t> </a:t>
            </a:r>
            <a:r>
              <a:rPr lang="ru-RU" sz="1500" spc="7" dirty="0" smtClean="0">
                <a:solidFill>
                  <a:srgbClr val="000000"/>
                </a:solidFill>
                <a:latin typeface="Noto Serif Bold"/>
              </a:rPr>
              <a:t>ЗП</a:t>
            </a:r>
            <a:r>
              <a:rPr lang="en-US" sz="1500" spc="7" dirty="0" smtClean="0">
                <a:solidFill>
                  <a:srgbClr val="000000"/>
                </a:solidFill>
                <a:latin typeface="Noto Serif Bold"/>
              </a:rPr>
              <a:t> </a:t>
            </a:r>
            <a:endParaRPr lang="en-US" sz="1500" spc="7" dirty="0">
              <a:solidFill>
                <a:srgbClr val="000000"/>
              </a:solidFill>
              <a:latin typeface="Noto Serif Bo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60787" y="1201950"/>
            <a:ext cx="1708141" cy="532493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10" name="Group 10"/>
          <p:cNvGrpSpPr/>
          <p:nvPr/>
        </p:nvGrpSpPr>
        <p:grpSpPr>
          <a:xfrm rot="8100000">
            <a:off x="5343144" y="2086880"/>
            <a:ext cx="1669587" cy="157189"/>
            <a:chOff x="0" y="0"/>
            <a:chExt cx="6133167" cy="433070"/>
          </a:xfrm>
        </p:grpSpPr>
        <p:sp>
          <p:nvSpPr>
            <p:cNvPr id="11" name="Freeform 11"/>
            <p:cNvSpPr/>
            <p:nvPr/>
          </p:nvSpPr>
          <p:spPr>
            <a:xfrm>
              <a:off x="0" y="-5080"/>
              <a:ext cx="6134438" cy="436880"/>
            </a:xfrm>
            <a:custGeom>
              <a:avLst/>
              <a:gdLst/>
              <a:ahLst/>
              <a:cxnLst/>
              <a:rect l="l" t="t" r="r" b="b"/>
              <a:pathLst>
                <a:path w="6134438" h="436880">
                  <a:moveTo>
                    <a:pt x="6115388" y="190500"/>
                  </a:moveTo>
                  <a:lnTo>
                    <a:pt x="5853767" y="13970"/>
                  </a:lnTo>
                  <a:cubicBezTo>
                    <a:pt x="5835988" y="2540"/>
                    <a:pt x="5813127" y="6350"/>
                    <a:pt x="5800427" y="24130"/>
                  </a:cubicBezTo>
                  <a:cubicBezTo>
                    <a:pt x="5787727" y="41910"/>
                    <a:pt x="5792808" y="64770"/>
                    <a:pt x="5810588" y="77470"/>
                  </a:cubicBezTo>
                  <a:lnTo>
                    <a:pt x="59667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5973147" y="257810"/>
                  </a:lnTo>
                  <a:lnTo>
                    <a:pt x="5811858" y="367030"/>
                  </a:lnTo>
                  <a:cubicBezTo>
                    <a:pt x="5794077" y="378460"/>
                    <a:pt x="5790267" y="402590"/>
                    <a:pt x="5801697" y="420370"/>
                  </a:cubicBezTo>
                  <a:cubicBezTo>
                    <a:pt x="5809317" y="431800"/>
                    <a:pt x="5820747" y="436880"/>
                    <a:pt x="5833447" y="436880"/>
                  </a:cubicBezTo>
                  <a:cubicBezTo>
                    <a:pt x="5841067" y="436880"/>
                    <a:pt x="5848688" y="434340"/>
                    <a:pt x="5855038" y="430530"/>
                  </a:cubicBezTo>
                  <a:lnTo>
                    <a:pt x="6117927" y="254000"/>
                  </a:lnTo>
                  <a:cubicBezTo>
                    <a:pt x="6128088" y="246380"/>
                    <a:pt x="6134438" y="234950"/>
                    <a:pt x="6134438" y="222250"/>
                  </a:cubicBezTo>
                  <a:cubicBezTo>
                    <a:pt x="6134438" y="209550"/>
                    <a:pt x="6126817" y="196850"/>
                    <a:pt x="6115388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2640" y="4249132"/>
            <a:ext cx="3155224" cy="242022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65494" y="1269869"/>
            <a:ext cx="1635287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3"/>
              </a:lnSpc>
            </a:pPr>
            <a:r>
              <a:rPr lang="ru-RU" spc="55" dirty="0" smtClean="0">
                <a:solidFill>
                  <a:srgbClr val="FFFFFF"/>
                </a:solidFill>
                <a:latin typeface="Noto Serif Bold"/>
              </a:rPr>
              <a:t>работодатель</a:t>
            </a:r>
            <a:endParaRPr lang="en-US" spc="55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86359" y="2209159"/>
            <a:ext cx="152695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700" spc="80">
                <a:solidFill>
                  <a:srgbClr val="FFFFFF"/>
                </a:solidFill>
                <a:latin typeface="Noto Serif Bold"/>
              </a:rPr>
              <a:t>Бюджет фонда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48186" y="3866798"/>
            <a:ext cx="156210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8"/>
              </a:lnSpc>
            </a:pPr>
            <a:r>
              <a:rPr lang="en-US" sz="2100" spc="64" dirty="0">
                <a:solidFill>
                  <a:srgbClr val="FFFFFF"/>
                </a:solidFill>
                <a:latin typeface="Noto Serif Bold"/>
              </a:rPr>
              <a:t>РУСП "</a:t>
            </a:r>
            <a:r>
              <a:rPr lang="en-US" sz="2100" spc="64" dirty="0" err="1">
                <a:solidFill>
                  <a:srgbClr val="FFFFFF"/>
                </a:solidFill>
                <a:latin typeface="Noto Serif Bold"/>
              </a:rPr>
              <a:t>Стравита</a:t>
            </a:r>
            <a:r>
              <a:rPr lang="en-US" sz="2100" spc="64" dirty="0">
                <a:solidFill>
                  <a:srgbClr val="FFFFFF"/>
                </a:solidFill>
                <a:latin typeface="Noto Serif Bold"/>
              </a:rPr>
              <a:t>"</a:t>
            </a:r>
          </a:p>
        </p:txBody>
      </p:sp>
      <p:sp>
        <p:nvSpPr>
          <p:cNvPr id="16" name="TextBox 16"/>
          <p:cNvSpPr txBox="1"/>
          <p:nvPr/>
        </p:nvSpPr>
        <p:spPr>
          <a:xfrm rot="-3460115">
            <a:off x="5306764" y="2982942"/>
            <a:ext cx="168052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8"/>
              </a:lnSpc>
              <a:spcBef>
                <a:spcPct val="0"/>
              </a:spcBef>
            </a:pP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*</a:t>
            </a:r>
            <a:r>
              <a:rPr lang="en-US" sz="1200" spc="6" dirty="0" err="1">
                <a:solidFill>
                  <a:srgbClr val="FF1616"/>
                </a:solidFill>
                <a:latin typeface="Noto Serif Bold"/>
              </a:rPr>
              <a:t>до</a:t>
            </a: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 10 %  </a:t>
            </a:r>
            <a:r>
              <a:rPr lang="ru-RU" sz="1200" spc="6" dirty="0" smtClean="0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200" spc="6" dirty="0" smtClean="0">
                <a:solidFill>
                  <a:srgbClr val="FF1616"/>
                </a:solidFill>
                <a:latin typeface="Noto Serif Bold"/>
              </a:rPr>
              <a:t> </a:t>
            </a:r>
            <a:r>
              <a:rPr lang="ru-RU" sz="1200" spc="6" dirty="0" smtClean="0">
                <a:solidFill>
                  <a:srgbClr val="FF1616"/>
                </a:solidFill>
                <a:latin typeface="Noto Serif Bold"/>
              </a:rPr>
              <a:t>ЗП</a:t>
            </a:r>
            <a:r>
              <a:rPr lang="en-US" sz="1200" spc="6" dirty="0" smtClean="0">
                <a:solidFill>
                  <a:srgbClr val="FF1616"/>
                </a:solidFill>
                <a:latin typeface="Noto Serif Bold"/>
              </a:rPr>
              <a:t> </a:t>
            </a:r>
            <a:endParaRPr lang="en-US" sz="1200" spc="6" dirty="0">
              <a:solidFill>
                <a:srgbClr val="FF1616"/>
              </a:solidFill>
              <a:latin typeface="Noto Serif Bold"/>
            </a:endParaRPr>
          </a:p>
        </p:txBody>
      </p:sp>
      <p:sp>
        <p:nvSpPr>
          <p:cNvPr id="17" name="TextBox 17"/>
          <p:cNvSpPr txBox="1"/>
          <p:nvPr/>
        </p:nvSpPr>
        <p:spPr>
          <a:xfrm rot="1390316">
            <a:off x="2462972" y="2035446"/>
            <a:ext cx="12498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* </a:t>
            </a:r>
            <a:r>
              <a:rPr lang="en-US" sz="1200" spc="6" dirty="0" err="1">
                <a:solidFill>
                  <a:srgbClr val="FF1616"/>
                </a:solidFill>
                <a:latin typeface="Noto Serif Bold"/>
              </a:rPr>
              <a:t>до</a:t>
            </a: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 25 % </a:t>
            </a:r>
            <a:r>
              <a:rPr lang="en-US" sz="1200" spc="6" dirty="0" err="1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ru-RU" sz="1200" spc="6" dirty="0" smtClean="0">
                <a:solidFill>
                  <a:srgbClr val="FF1616"/>
                </a:solidFill>
                <a:latin typeface="Noto Serif Bold"/>
              </a:rPr>
              <a:t>ЗП</a:t>
            </a:r>
            <a:r>
              <a:rPr lang="en-US" sz="1200" spc="6" dirty="0" smtClean="0">
                <a:solidFill>
                  <a:srgbClr val="FF1616"/>
                </a:solidFill>
                <a:latin typeface="Noto Serif Bold"/>
              </a:rPr>
              <a:t> </a:t>
            </a:r>
            <a:endParaRPr lang="en-US" sz="1200" spc="6" dirty="0">
              <a:solidFill>
                <a:srgbClr val="FF1616"/>
              </a:solidFill>
              <a:latin typeface="Noto Serif Bold"/>
            </a:endParaRPr>
          </a:p>
        </p:txBody>
      </p:sp>
      <p:sp>
        <p:nvSpPr>
          <p:cNvPr id="18" name="TextBox 18"/>
          <p:cNvSpPr txBox="1"/>
          <p:nvPr/>
        </p:nvSpPr>
        <p:spPr>
          <a:xfrm rot="2362978">
            <a:off x="2001447" y="3053954"/>
            <a:ext cx="125445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2"/>
              </a:lnSpc>
              <a:spcBef>
                <a:spcPct val="0"/>
              </a:spcBef>
            </a:pPr>
            <a:r>
              <a:rPr lang="en-US" sz="1300" spc="6" dirty="0">
                <a:solidFill>
                  <a:srgbClr val="FF1616"/>
                </a:solidFill>
                <a:latin typeface="Noto Serif Bold"/>
              </a:rPr>
              <a:t>*</a:t>
            </a:r>
            <a:r>
              <a:rPr lang="en-US" sz="1300" spc="6" dirty="0" err="1">
                <a:solidFill>
                  <a:srgbClr val="FF1616"/>
                </a:solidFill>
                <a:latin typeface="Noto Serif Bold"/>
              </a:rPr>
              <a:t>до</a:t>
            </a:r>
            <a:r>
              <a:rPr lang="en-US" sz="1300" spc="6" dirty="0">
                <a:solidFill>
                  <a:srgbClr val="FF1616"/>
                </a:solidFill>
                <a:latin typeface="Noto Serif Bold"/>
              </a:rPr>
              <a:t> 3 % </a:t>
            </a:r>
            <a:r>
              <a:rPr lang="en-US" sz="1300" spc="6" dirty="0" err="1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300" spc="6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ru-RU" sz="1300" spc="6" dirty="0" smtClean="0">
                <a:solidFill>
                  <a:srgbClr val="FF1616"/>
                </a:solidFill>
                <a:latin typeface="Noto Serif Bold"/>
              </a:rPr>
              <a:t>ЗП</a:t>
            </a:r>
            <a:endParaRPr lang="en-US" sz="1300" spc="6" dirty="0">
              <a:solidFill>
                <a:srgbClr val="FF1616"/>
              </a:solidFill>
              <a:latin typeface="Noto Serif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74234" y="3517820"/>
            <a:ext cx="2604442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8"/>
              </a:lnSpc>
              <a:spcBef>
                <a:spcPct val="0"/>
              </a:spcBef>
            </a:pPr>
            <a:r>
              <a:rPr lang="en-US" sz="1500" spc="7" dirty="0">
                <a:solidFill>
                  <a:srgbClr val="FF1616"/>
                </a:solidFill>
                <a:latin typeface="Noto Serif Bold"/>
              </a:rPr>
              <a:t>* 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с 1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октября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2022 г. –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Указ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Президента Республики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Беларусь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27.09.2021 </a:t>
            </a:r>
            <a:r>
              <a:rPr lang="ru-RU" sz="1500" i="1" spc="7" dirty="0" smtClean="0">
                <a:solidFill>
                  <a:srgbClr val="FF1616"/>
                </a:solidFill>
                <a:latin typeface="Noto Serif Bold"/>
              </a:rPr>
              <a:t/>
            </a:r>
            <a:br>
              <a:rPr lang="ru-RU" sz="1500" i="1" spc="7" dirty="0" smtClean="0">
                <a:solidFill>
                  <a:srgbClr val="FF1616"/>
                </a:solidFill>
                <a:latin typeface="Noto Serif Bold"/>
              </a:rPr>
            </a:br>
            <a:r>
              <a:rPr lang="en-US" sz="1500" i="1" spc="7" dirty="0" smtClean="0">
                <a:solidFill>
                  <a:srgbClr val="FF1616"/>
                </a:solidFill>
                <a:latin typeface="Noto Serif Bold"/>
              </a:rPr>
              <a:t>№ 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367 «О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добровольном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страховании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дополнительной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накопительной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пенсии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»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09906" y="1201950"/>
            <a:ext cx="1482757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r>
              <a:rPr lang="ru-RU" spc="70" dirty="0" smtClean="0">
                <a:solidFill>
                  <a:srgbClr val="FFFFFF"/>
                </a:solidFill>
                <a:latin typeface="Noto Serif Bold"/>
              </a:rPr>
              <a:t>работник</a:t>
            </a:r>
            <a:endParaRPr lang="en-US" spc="7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91454" y="3686059"/>
            <a:ext cx="289524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6"/>
              </a:lnSpc>
              <a:spcBef>
                <a:spcPct val="0"/>
              </a:spcBef>
            </a:pP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>Взносы работника </a:t>
            </a:r>
            <a:r>
              <a:rPr lang="en-US" sz="1200" spc="6" dirty="0" smtClean="0">
                <a:solidFill>
                  <a:srgbClr val="03989E"/>
                </a:solidFill>
                <a:latin typeface="Noto Serif Bold"/>
              </a:rPr>
              <a:t>и </a:t>
            </a: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>работодателя </a:t>
            </a:r>
            <a:r>
              <a:rPr lang="en-US" sz="1200" spc="6" dirty="0" smtClean="0">
                <a:solidFill>
                  <a:srgbClr val="03989E"/>
                </a:solidFill>
                <a:latin typeface="Noto Serif Bold"/>
              </a:rPr>
              <a:t> </a:t>
            </a: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/>
            </a:r>
            <a:br>
              <a:rPr lang="ru-RU" sz="1200" spc="6" dirty="0" smtClean="0">
                <a:solidFill>
                  <a:srgbClr val="03989E"/>
                </a:solidFill>
                <a:latin typeface="Noto Serif Bold"/>
              </a:rPr>
            </a:b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>при добровольного страхования дополнительной накопительной пенсии</a:t>
            </a:r>
            <a:r>
              <a:rPr lang="en-US" sz="1200" spc="6" dirty="0" smtClean="0">
                <a:solidFill>
                  <a:srgbClr val="03989E"/>
                </a:solidFill>
                <a:latin typeface="Noto Serif Bold"/>
              </a:rPr>
              <a:t> </a:t>
            </a:r>
            <a:endParaRPr lang="en-US" sz="1200" spc="6" dirty="0">
              <a:solidFill>
                <a:srgbClr val="03989E"/>
              </a:solidFill>
              <a:latin typeface="Noto Serif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533" y="0"/>
            <a:ext cx="8554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Как реализуется право на дополнительную накопительную пенсию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8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работающим гражданам, желающим участвовать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xmlns="" val="3423794051"/>
              </p:ext>
            </p:extLst>
          </p:nvPr>
        </p:nvGraphicFramePr>
        <p:xfrm>
          <a:off x="539552" y="1052737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534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02" y="1241"/>
            <a:ext cx="906909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Особенности системы добровольного страхования накопительной пенсии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40768"/>
            <a:ext cx="3888432" cy="194421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1.Договор заключается работающим гражданином, </a:t>
            </a:r>
            <a:b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которого </a:t>
            </a: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достижения общеустановленного </a:t>
            </a: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пенсионного возраста остается </a:t>
            </a: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3 лет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645024"/>
            <a:ext cx="3816424" cy="15121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3.Граждане вправе приостанавливать (возобновлять)  участие в добровольном страховании накопительной пенсии </a:t>
            </a:r>
            <a:endParaRPr lang="ru-RU" sz="2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187539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2.Выплата накопленной пенсии осуществляется </a:t>
            </a:r>
            <a:b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5 либо 10 лет</a:t>
            </a:r>
            <a:endParaRPr lang="ru-RU" sz="2000" i="1" dirty="0">
              <a:solidFill>
                <a:srgbClr val="0099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3645024"/>
            <a:ext cx="3960000" cy="136815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4.Граждане вправе один раз </a:t>
            </a:r>
            <a:b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менять размер страхового тарифа</a:t>
            </a:r>
            <a:endParaRPr lang="ru-RU" sz="2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928" y="5373216"/>
            <a:ext cx="7768480" cy="72008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5.Невыплаченная сумма накопленной пенсии наследуется</a:t>
            </a:r>
            <a:endParaRPr lang="ru-RU" sz="2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6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96" y="11751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Участники системы добровольного страхования дополнительной накопительной пенсии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1600" y="1235660"/>
            <a:ext cx="2124236" cy="11132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Работающие граждане – страхователи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1600" y="390658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Работодатели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600" y="257112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РУСП </a:t>
            </a:r>
            <a:r>
              <a:rPr lang="ru-RU" b="1" i="1" dirty="0"/>
              <a:t>«</a:t>
            </a:r>
            <a:r>
              <a:rPr lang="ru-RU" b="1" i="1" dirty="0" err="1"/>
              <a:t>Стравита</a:t>
            </a:r>
            <a:r>
              <a:rPr lang="ru-RU" b="1" i="1" dirty="0"/>
              <a:t>» - страховщик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71600" y="5167297"/>
            <a:ext cx="2124236" cy="10308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Фонд социальной защиты населения</a:t>
            </a:r>
            <a:endParaRPr lang="ru-RU" b="1" i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03848" y="1235662"/>
            <a:ext cx="5688632" cy="11132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/>
              <a:t>За которых работодателем уплачиваются страховые взносы на пенсионное страхование в бюджет фонда, при условии, что на дату  начала срока дополнительного накопительного пенсионного страхования до достижения ими общеустановленного пенсионного возраста остается не менее 3 лет </a:t>
            </a:r>
            <a:endParaRPr lang="ru-RU" sz="1300" i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8" y="3906581"/>
            <a:ext cx="568863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/>
              <a:t>Плательщики </a:t>
            </a:r>
            <a:r>
              <a:rPr lang="ru-RU" sz="1300" i="1" dirty="0" smtClean="0"/>
              <a:t>взносов, определенные в Законе Республики Беларусь от 15 июля 2021 г. № 118-З «О взносах в бюджет государственного внебюджетного фонда социальной защиты населения Республики Беларусь» как работодатели </a:t>
            </a:r>
            <a:endParaRPr lang="ru-RU" sz="1300" i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03848" y="2571122"/>
            <a:ext cx="5688632" cy="10081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/>
              <a:t>Осуществляющий дополнительное пенсионное страхование </a:t>
            </a:r>
            <a:endParaRPr lang="ru-RU" sz="1300" i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5167297"/>
            <a:ext cx="5688632" cy="10081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</a:rPr>
              <a:t>Государственный орган участвующий в формировании пенсионных сбережений страхователей  путем снижения размера </a:t>
            </a:r>
            <a:r>
              <a:rPr lang="ru-RU" sz="1300" i="1" smtClean="0">
                <a:solidFill>
                  <a:schemeClr val="tx1"/>
                </a:solidFill>
              </a:rPr>
              <a:t>взносов работодателя в </a:t>
            </a:r>
            <a:r>
              <a:rPr lang="ru-RU" sz="1300" i="1" dirty="0" smtClean="0">
                <a:solidFill>
                  <a:schemeClr val="tx1"/>
                </a:solidFill>
              </a:rPr>
              <a:t>бюджет фонда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179512" y="1235661"/>
            <a:ext cx="792088" cy="234357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прямые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79512" y="3906581"/>
            <a:ext cx="792088" cy="2291565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косвенные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работодателю,  в случае участия работника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xmlns="" val="1826707684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6068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необходимо сделать РУСП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Стравита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 в случае участия работающего гражданина в дополнительном накопительном пенсионном страховании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xmlns="" val="2818970810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344614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3622</TotalTime>
  <Words>568</Words>
  <Application>Microsoft Office PowerPoint</Application>
  <PresentationFormat>Экран (4:3)</PresentationFormat>
  <Paragraphs>99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Бердникова Юлия Николаевна</dc:creator>
  <cp:lastModifiedBy>admin</cp:lastModifiedBy>
  <cp:revision>272</cp:revision>
  <cp:lastPrinted>2021-12-13T11:42:18Z</cp:lastPrinted>
  <dcterms:created xsi:type="dcterms:W3CDTF">2018-11-20T10:45:37Z</dcterms:created>
  <dcterms:modified xsi:type="dcterms:W3CDTF">2022-07-29T12:45:22Z</dcterms:modified>
</cp:coreProperties>
</file>